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E3EE79-D7B7-4418-99EF-8F259783150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8AEE05-63B1-47AC-81F4-49723AC608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 Access tips and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Colorado Crime Analysis Association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97312" l="3120" r="96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911350" cy="175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990600" cy="13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82950" y="152400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Linking tables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617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Drag a link between matching fields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29723"/>
            <a:ext cx="850741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895600" y="2057400"/>
            <a:ext cx="2438400" cy="13916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2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57764" y="0"/>
            <a:ext cx="467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Adding Criteria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7" y="914094"/>
            <a:ext cx="67643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09" y="3487305"/>
            <a:ext cx="3124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51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57764" y="0"/>
            <a:ext cx="467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Adding Criteria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56" y="1828800"/>
            <a:ext cx="39528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19" y="3810000"/>
            <a:ext cx="41719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00400" y="31242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400" y="31242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1242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1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99" y="0"/>
            <a:ext cx="628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Automating Reports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21" name="Picture 5" descr="C:\Users\srawlings\AppData\Local\Microsoft\Windows\INetCache\IE\NGAT71ZE\Sample_web_form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4893"/>
            <a:ext cx="1707312" cy="13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438400" y="3097672"/>
            <a:ext cx="609600" cy="135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C:\Users\srawlings\AppData\Local\Microsoft\Windows\INetCache\IE\NGAT71ZE\iStock_000016461249XSmall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89952" l="9756" r="93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40194"/>
            <a:ext cx="1441450" cy="20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srawlings\AppData\Local\Microsoft\Windows\INetCache\IE\RU6LLD6P\Report2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84163"/>
            <a:ext cx="1905000" cy="206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5791200" y="3114400"/>
            <a:ext cx="609600" cy="135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Up Arrow 3"/>
          <p:cNvSpPr/>
          <p:nvPr/>
        </p:nvSpPr>
        <p:spPr>
          <a:xfrm flipH="1">
            <a:off x="762098" y="4876800"/>
            <a:ext cx="6629301" cy="1371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3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99" y="0"/>
            <a:ext cx="628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Automating Reports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81200"/>
            <a:ext cx="401467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3999"/>
            <a:ext cx="4387850" cy="383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181600" y="3733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200400" y="4267200"/>
            <a:ext cx="1905000" cy="6477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xplosion 1 5"/>
          <p:cNvSpPr/>
          <p:nvPr/>
        </p:nvSpPr>
        <p:spPr>
          <a:xfrm>
            <a:off x="489526" y="4343400"/>
            <a:ext cx="2743201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Action Button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99" y="0"/>
            <a:ext cx="628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Automating Reports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8"/>
          <a:stretch/>
        </p:blipFill>
        <p:spPr bwMode="auto">
          <a:xfrm>
            <a:off x="4800600" y="2283691"/>
            <a:ext cx="415236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2057400"/>
            <a:ext cx="4652962" cy="31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57200" y="45720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9162" y="2283691"/>
            <a:ext cx="1976438" cy="688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99" y="0"/>
            <a:ext cx="628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Automating Reports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39" y="893312"/>
            <a:ext cx="6917721" cy="503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3600" y="6172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Report can consist of one query, or several sub-reports that are based on different queries.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6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99" y="0"/>
            <a:ext cx="628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Automating Reports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200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Reports can be written off of queries, so when the report is generated, the query is also run.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5529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2400" y="2590800"/>
            <a:ext cx="3429000" cy="1209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447899" y="3124200"/>
            <a:ext cx="4038501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6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99" y="0"/>
            <a:ext cx="628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Automating Reports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200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The query criteria is dependent upon the dates (for instance) that are entered in the form.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3717"/>
            <a:ext cx="5181600" cy="40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84909" y="5103091"/>
            <a:ext cx="3429000" cy="1209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13910" y="3962400"/>
            <a:ext cx="1572490" cy="17155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74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67389" y="0"/>
            <a:ext cx="4650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Saving Queries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890533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Any query that you have built can be viewed and / or edited in SQL View.  It can also be copied and pasted to a word document for use elsewhere.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1676400"/>
            <a:ext cx="15430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78823" y="3505199"/>
            <a:ext cx="1473777" cy="609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62309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828800" y="3809999"/>
            <a:ext cx="1295400" cy="6953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9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38862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pen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ata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ase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onnectivity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srawlings\AppData\Local\Microsoft\Windows\INetCache\IE\F5147HJO\razer20laptop-large-100016095-galler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3557" l="1207" r="98448">
                        <a14:foregroundMark x1="12931" y1="68299" x2="12931" y2="68299"/>
                        <a14:foregroundMark x1="9310" y1="68557" x2="9310" y2="68557"/>
                        <a14:foregroundMark x1="7069" y1="68814" x2="7069" y2="68814"/>
                        <a14:foregroundMark x1="4828" y1="68814" x2="4828" y2="68814"/>
                        <a14:foregroundMark x1="88448" y1="73454" x2="88448" y2="73454"/>
                        <a14:foregroundMark x1="19655" y1="64948" x2="19655" y2="64948"/>
                        <a14:foregroundMark x1="26207" y1="64433" x2="26207" y2="64433"/>
                        <a14:foregroundMark x1="16897" y1="65722" x2="16897" y2="6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518763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2050" idx="3"/>
          </p:cNvCxnSpPr>
          <p:nvPr/>
        </p:nvCxnSpPr>
        <p:spPr>
          <a:xfrm>
            <a:off x="5404963" y="2565400"/>
            <a:ext cx="12244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29400" y="914400"/>
            <a:ext cx="0" cy="3505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srawlings\AppData\Local\Microsoft\Windows\INetCache\IE\RU6LLD6P\Database_icon_sim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235"/>
            <a:ext cx="824329" cy="8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srawlings\AppData\Local\Microsoft\Windows\INetCache\IE\RU6LLD6P\Database_icon_sim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338109"/>
            <a:ext cx="824329" cy="8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rawlings\AppData\Local\Microsoft\Windows\INetCache\IE\RU6LLD6P\Database_icon_sim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8" y="2173983"/>
            <a:ext cx="824329" cy="8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rawlings\AppData\Local\Microsoft\Windows\INetCache\IE\RU6LLD6P\Database_icon_sim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7" y="3009857"/>
            <a:ext cx="824329" cy="8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rawlings\AppData\Local\Microsoft\Windows\INetCache\IE\RU6LLD6P\Database_icon_sim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6" y="3845731"/>
            <a:ext cx="824329" cy="8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6629400" y="914399"/>
            <a:ext cx="76200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31709" y="1754890"/>
            <a:ext cx="76200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29400" y="2565399"/>
            <a:ext cx="76200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31709" y="3422021"/>
            <a:ext cx="76200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31709" y="4442672"/>
            <a:ext cx="76200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0" y="52408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13994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CAD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218536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58087" y="3073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JAIL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68629" y="3857185"/>
            <a:ext cx="636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Traffic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1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67389" y="0"/>
            <a:ext cx="4650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Saving Queries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80" y="957966"/>
            <a:ext cx="549724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4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356485"/>
            <a:ext cx="8458200" cy="167335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your database, click on the EXTERNAL DATA tab and select “ODBC Database”.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5800090" cy="20262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2590800" y="228600"/>
            <a:ext cx="2895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2514600" y="3505200"/>
            <a:ext cx="4190999" cy="30426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Oval 31"/>
          <p:cNvSpPr/>
          <p:nvPr/>
        </p:nvSpPr>
        <p:spPr>
          <a:xfrm>
            <a:off x="2438400" y="4648200"/>
            <a:ext cx="2895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5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21672"/>
            <a:ext cx="4267200" cy="3207327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entering your password you can choose which of your RMS tables you want to connect to.  A data dictionary is useful.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3987800" cy="3502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76200" y="1295400"/>
            <a:ext cx="2895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33600" y="3810000"/>
            <a:ext cx="5861685" cy="2813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 rot="5400000">
            <a:off x="927100" y="5064125"/>
            <a:ext cx="28956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81363"/>
            <a:ext cx="8763000" cy="495992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components: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 ~ where data lives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 ~ where you can input data into the tables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~ where you can retrieve / manipulate data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 ~ where you can publish your data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81400"/>
            <a:ext cx="8382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81363"/>
            <a:ext cx="8763000" cy="495992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Types: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~ retrieve and view data sets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Table ~ make a table out of your selection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 ~ add data to an existing table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~ remove certain records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Crosstab ~ tabulates based on rows and columns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1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219199"/>
            <a:ext cx="43434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81236" y="1215240"/>
            <a:ext cx="4495800" cy="4104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8982" y="1455938"/>
            <a:ext cx="4343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#</a:t>
            </a:r>
            <a:r>
              <a:rPr lang="en-US" sz="1400" dirty="0">
                <a:solidFill>
                  <a:schemeClr val="bg1"/>
                </a:solidFill>
              </a:rPr>
              <a:t>1/1/1900#	</a:t>
            </a:r>
            <a:r>
              <a:rPr lang="en-US" sz="1400" dirty="0" smtClean="0">
                <a:solidFill>
                  <a:schemeClr val="bg1"/>
                </a:solidFill>
              </a:rPr>
              <a:t>	Designates </a:t>
            </a:r>
            <a:r>
              <a:rPr lang="en-US" sz="1400" dirty="0">
                <a:solidFill>
                  <a:schemeClr val="bg1"/>
                </a:solidFill>
              </a:rPr>
              <a:t>a date.</a:t>
            </a:r>
          </a:p>
          <a:p>
            <a:r>
              <a:rPr lang="en-US" sz="1400" dirty="0">
                <a:solidFill>
                  <a:schemeClr val="bg1"/>
                </a:solidFill>
              </a:rPr>
              <a:t>IIF		“If, then” statement.</a:t>
            </a:r>
          </a:p>
          <a:p>
            <a:r>
              <a:rPr lang="en-US" sz="1400" dirty="0">
                <a:solidFill>
                  <a:schemeClr val="bg1"/>
                </a:solidFill>
              </a:rPr>
              <a:t>Len		Length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Trim		Removes extra spaces.</a:t>
            </a:r>
          </a:p>
          <a:p>
            <a:r>
              <a:rPr lang="en-US" sz="1400" dirty="0">
                <a:solidFill>
                  <a:schemeClr val="bg1"/>
                </a:solidFill>
              </a:rPr>
              <a:t>Val		Formats as a value (number).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Str</a:t>
            </a:r>
            <a:r>
              <a:rPr lang="en-US" sz="1400" dirty="0">
                <a:solidFill>
                  <a:schemeClr val="bg1"/>
                </a:solidFill>
              </a:rPr>
              <a:t>		Formats as a string (text).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Now		Indicates today’s date.</a:t>
            </a:r>
          </a:p>
          <a:p>
            <a:r>
              <a:rPr lang="en-US" sz="1400" dirty="0">
                <a:solidFill>
                  <a:schemeClr val="bg1"/>
                </a:solidFill>
              </a:rPr>
              <a:t>&amp;		Used to concatenate.</a:t>
            </a:r>
          </a:p>
          <a:p>
            <a:r>
              <a:rPr lang="en-US" sz="1400" dirty="0">
                <a:solidFill>
                  <a:schemeClr val="bg1"/>
                </a:solidFill>
              </a:rPr>
              <a:t>,		</a:t>
            </a:r>
            <a:r>
              <a:rPr lang="en-US" sz="1400" dirty="0" smtClean="0">
                <a:solidFill>
                  <a:schemeClr val="bg1"/>
                </a:solidFill>
              </a:rPr>
              <a:t>Separates </a:t>
            </a:r>
            <a:r>
              <a:rPr lang="en-US" sz="1400" dirty="0">
                <a:solidFill>
                  <a:schemeClr val="bg1"/>
                </a:solidFill>
              </a:rPr>
              <a:t>values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/		Divides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*		Multiplies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		Totals a numeric field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“ “		Designates text</a:t>
            </a:r>
          </a:p>
          <a:p>
            <a:r>
              <a:rPr lang="en-US" sz="1400" dirty="0">
                <a:solidFill>
                  <a:schemeClr val="bg1"/>
                </a:solidFill>
              </a:rPr>
              <a:t>Is Null		Blank</a:t>
            </a:r>
          </a:p>
          <a:p>
            <a:r>
              <a:rPr lang="en-US" sz="1400" dirty="0">
                <a:solidFill>
                  <a:schemeClr val="bg1"/>
                </a:solidFill>
              </a:rPr>
              <a:t>Is Not Null	</a:t>
            </a:r>
            <a:r>
              <a:rPr lang="en-US" sz="1400" dirty="0" smtClean="0">
                <a:solidFill>
                  <a:schemeClr val="bg1"/>
                </a:solidFill>
              </a:rPr>
              <a:t>	Not </a:t>
            </a:r>
            <a:r>
              <a:rPr lang="en-US" sz="1400" dirty="0">
                <a:solidFill>
                  <a:schemeClr val="bg1"/>
                </a:solidFill>
              </a:rPr>
              <a:t>Blank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55" y="12152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SQL Snippets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Access queries are most precisely built in Design View.  While some of the functions are predetermined by Access, there is a TON of functionality that can be added through the use of minor SQL commands.  Common commands include: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&gt;&lt;		Greater than, less than.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[ ]		Indicated a field within the 		dataset.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()		Separate a data section from a 		command.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Format		Used in a query as a step of data 		manipulation to convert field 		types.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Left		Parse a left section of a field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Mid		Parse a mid-section of a field.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Right		Parse a right section of a field.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9875" y="152400"/>
            <a:ext cx="4984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SQL Commands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71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14993" y="152400"/>
            <a:ext cx="391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Query Views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36964"/>
            <a:ext cx="483258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6128" y="2209800"/>
            <a:ext cx="166276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Data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Tabular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SQL (savable)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00400" y="25146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25800" y="3013364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25800" y="3410128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32727" y="3902364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0400" y="43434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239000" y="1075730"/>
            <a:ext cx="1828800" cy="676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091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90926" y="152400"/>
            <a:ext cx="6962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Adding tables to query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2026"/>
            <a:ext cx="6248400" cy="45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613727" y="3505200"/>
            <a:ext cx="114300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617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Drag and Drop or click the “Show Table” button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/>
          <a:stretch/>
        </p:blipFill>
        <p:spPr bwMode="auto">
          <a:xfrm>
            <a:off x="7924800" y="2930524"/>
            <a:ext cx="52647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02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</TotalTime>
  <Words>256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MS Access tips and tricks</vt:lpstr>
      <vt:lpstr>Open Data Base Connectivity </vt:lpstr>
      <vt:lpstr>From your database, click on the EXTERNAL DATA tab and select “ODBC Database”.</vt:lpstr>
      <vt:lpstr>After entering your password you can choose which of your RMS tables you want to connect to.  A data dictionary is useful.</vt:lpstr>
      <vt:lpstr>Access components:   Tables ~ where data lives  Forms ~ where you can input data into the tables  Queries ~ where you can retrieve / manipulate data  Reports ~ where you can publish your data  </vt:lpstr>
      <vt:lpstr>Query Types:   Select ~ retrieve and view data sets  Make Table ~ make a table out of your selection  Append ~ add data to an existing table  Delete ~ remove certain records  Crosstab ~ tabulates based on rows and columns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Access tips and tricks</dc:title>
  <dc:creator>Sally Rawlings</dc:creator>
  <cp:lastModifiedBy>Beth Daniel</cp:lastModifiedBy>
  <cp:revision>12</cp:revision>
  <dcterms:created xsi:type="dcterms:W3CDTF">2017-07-10T17:10:03Z</dcterms:created>
  <dcterms:modified xsi:type="dcterms:W3CDTF">2017-07-12T19:23:29Z</dcterms:modified>
</cp:coreProperties>
</file>